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3" autoAdjust="0"/>
    <p:restoredTop sz="94619" autoAdjust="0"/>
  </p:normalViewPr>
  <p:slideViewPr>
    <p:cSldViewPr snapToGrid="0">
      <p:cViewPr varScale="1">
        <p:scale>
          <a:sx n="162" d="100"/>
          <a:sy n="162" d="100"/>
        </p:scale>
        <p:origin x="1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Historical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Import 10 year’s stock price data for Top 10 large market cap companies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Analysis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 Sharpe Ratio, Monte Carlo, Geometric Brownian Motion (GBM), Omega Ratio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Investment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Pick 3 out of 10 stocks </a:t>
          </a:r>
        </a:p>
        <a:p>
          <a:pPr>
            <a:lnSpc>
              <a:spcPct val="100000"/>
            </a:lnSpc>
          </a:pPr>
          <a:r>
            <a:rPr lang="en-US" dirty="0"/>
            <a:t>to build up a stock portfolio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628949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815438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 dirty="0"/>
            <a:t>Historical</a:t>
          </a:r>
        </a:p>
      </dsp:txBody>
      <dsp:txXfrm>
        <a:off x="4228" y="1815438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327794"/>
          <a:ext cx="3088125" cy="758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Import 10 year’s stock price data for Top 10 large market cap companies</a:t>
          </a:r>
        </a:p>
      </dsp:txBody>
      <dsp:txXfrm>
        <a:off x="4228" y="2327794"/>
        <a:ext cx="3088125" cy="758005"/>
      </dsp:txXfrm>
    </dsp:sp>
    <dsp:sp modelId="{210823F6-AC1A-46E3-9D99-A319DF497539}">
      <dsp:nvSpPr>
        <dsp:cNvPr id="0" name=""/>
        <dsp:cNvSpPr/>
      </dsp:nvSpPr>
      <dsp:spPr>
        <a:xfrm>
          <a:off x="4636415" y="628949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815438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 dirty="0"/>
            <a:t>Analysis</a:t>
          </a:r>
        </a:p>
      </dsp:txBody>
      <dsp:txXfrm>
        <a:off x="3632774" y="1815438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327794"/>
          <a:ext cx="3088125" cy="758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Use Sharpe Ratio, Monte Carlo, Geometric Brownian Motion (GBM), Omega Ratio</a:t>
          </a:r>
        </a:p>
      </dsp:txBody>
      <dsp:txXfrm>
        <a:off x="3632774" y="2327794"/>
        <a:ext cx="3088125" cy="758005"/>
      </dsp:txXfrm>
    </dsp:sp>
    <dsp:sp modelId="{B0A3ABD2-C471-4A21-8AEF-3843C86919E1}">
      <dsp:nvSpPr>
        <dsp:cNvPr id="0" name=""/>
        <dsp:cNvSpPr/>
      </dsp:nvSpPr>
      <dsp:spPr>
        <a:xfrm>
          <a:off x="8264962" y="628949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815438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100" kern="1200" dirty="0"/>
            <a:t>Investment</a:t>
          </a:r>
        </a:p>
      </dsp:txBody>
      <dsp:txXfrm>
        <a:off x="7261321" y="1815438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327794"/>
          <a:ext cx="3088125" cy="758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Pick 3 out of 10 stocks </a:t>
          </a:r>
        </a:p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to build up a stock portfolio</a:t>
          </a:r>
        </a:p>
      </dsp:txBody>
      <dsp:txXfrm>
        <a:off x="7261321" y="2327794"/>
        <a:ext cx="3088125" cy="7580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1136392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/>
              <a:t>Stock Portfolio Analyzer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2884481"/>
            <a:ext cx="3485072" cy="2299996"/>
          </a:xfrm>
        </p:spPr>
        <p:txBody>
          <a:bodyPr>
            <a:normAutofit lnSpcReduction="10000"/>
          </a:bodyPr>
          <a:lstStyle/>
          <a:p>
            <a:pPr algn="l"/>
            <a:r>
              <a:rPr lang="en-US" sz="2000" dirty="0">
                <a:solidFill>
                  <a:srgbClr val="5792BA"/>
                </a:solidFill>
              </a:rPr>
              <a:t>Team members:</a:t>
            </a:r>
          </a:p>
          <a:p>
            <a:pPr algn="l"/>
            <a:r>
              <a:rPr lang="en-US" sz="1600" dirty="0">
                <a:solidFill>
                  <a:srgbClr val="5792BA"/>
                </a:solidFill>
              </a:rPr>
              <a:t>Cesar Estrada</a:t>
            </a:r>
          </a:p>
          <a:p>
            <a:pPr algn="l"/>
            <a:r>
              <a:rPr lang="en-US" sz="1600" dirty="0">
                <a:solidFill>
                  <a:srgbClr val="5792BA"/>
                </a:solidFill>
              </a:rPr>
              <a:t>Kacie Motley</a:t>
            </a:r>
          </a:p>
          <a:p>
            <a:pPr algn="l"/>
            <a:r>
              <a:rPr lang="en-US" sz="1600" dirty="0">
                <a:solidFill>
                  <a:srgbClr val="5792BA"/>
                </a:solidFill>
              </a:rPr>
              <a:t>Liza Gino</a:t>
            </a:r>
          </a:p>
          <a:p>
            <a:pPr algn="l"/>
            <a:r>
              <a:rPr lang="en-US" sz="1600" dirty="0">
                <a:solidFill>
                  <a:srgbClr val="5792BA"/>
                </a:solidFill>
              </a:rPr>
              <a:t>Randy Miyazaki</a:t>
            </a:r>
          </a:p>
          <a:p>
            <a:pPr algn="l"/>
            <a:r>
              <a:rPr lang="en-US" sz="1600" dirty="0">
                <a:solidFill>
                  <a:srgbClr val="5792BA"/>
                </a:solidFill>
              </a:rPr>
              <a:t>Yi Li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C725-E05A-251D-1586-6FB54DBF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Stock Portfolio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3C3DC-84E3-7FA5-7B34-E2EB63E4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1833133"/>
            <a:ext cx="10353762" cy="3714749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Geometric Brownian Motion (GBM)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E5606-843F-C380-AD3A-EA1645E9F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465" y="2541926"/>
            <a:ext cx="9423070" cy="33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42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C725-E05A-251D-1586-6FB54DBF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Stock Portfolio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3C3DC-84E3-7FA5-7B34-E2EB63E4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1833133"/>
            <a:ext cx="10353762" cy="3714749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Omega Ratio - measures the probability-weighted ratio of gains versus losses in an investment portfolio.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F470B9-2F1D-F878-635E-FB0987193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393" y="2916064"/>
            <a:ext cx="8469214" cy="276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105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C725-E05A-251D-1586-6FB54DBF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Stock Portfolio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3C3DC-84E3-7FA5-7B34-E2EB63E4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1833133"/>
            <a:ext cx="10353762" cy="3714749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Omega Ratio – randomly pick three stocks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F8F5B-A2E8-D691-BEC5-CD4228EBD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814" y="2817398"/>
            <a:ext cx="9613020" cy="198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21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C725-E05A-251D-1586-6FB54DBF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Build up a Stock Portfolio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3C3DC-84E3-7FA5-7B34-E2EB63E4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7147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Compare the results: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Sharpe Ratio,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Monte Carlo,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Geometric Brownian Motion (GBM),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Omega Ratio</a:t>
            </a:r>
          </a:p>
          <a:p>
            <a:pPr marL="369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Pick 3 stocks with different weights</a:t>
            </a:r>
          </a:p>
          <a:p>
            <a:pPr marL="3690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3690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867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F8ED3-1860-93DD-ADD3-B2C99AD75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800350"/>
            <a:ext cx="10353762" cy="1257300"/>
          </a:xfrm>
        </p:spPr>
        <p:txBody>
          <a:bodyPr>
            <a:normAutofit/>
          </a:bodyPr>
          <a:lstStyle/>
          <a:p>
            <a:r>
              <a:rPr lang="en-US" sz="66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921562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b="1" dirty="0"/>
              <a:t>Project Overview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5769760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5C78D-DAD0-E9B6-E787-9CD867B2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Data Collection, Cleanup &amp;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C94829-C7AD-1014-3BF5-AA0DCD5D8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Alpaca API – collect historical stock data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Load alpaca key 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 run </a:t>
            </a:r>
            <a:r>
              <a:rPr lang="en-US" sz="2400" dirty="0" err="1">
                <a:solidFill>
                  <a:schemeClr val="tx1"/>
                </a:solidFill>
                <a:sym typeface="Wingdings" panose="05000000000000000000" pitchFamily="2" charset="2"/>
              </a:rPr>
              <a:t>tradeapi.REST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function  run </a:t>
            </a:r>
            <a:r>
              <a:rPr lang="en-US" sz="2400" dirty="0" err="1">
                <a:solidFill>
                  <a:schemeClr val="tx1"/>
                </a:solidFill>
                <a:sym typeface="Wingdings" panose="05000000000000000000" pitchFamily="2" charset="2"/>
              </a:rPr>
              <a:t>alpaca.get_bars</a:t>
            </a:r>
            <a:r>
              <a:rPr lang="en-US" sz="2400" dirty="0">
                <a:solidFill>
                  <a:schemeClr val="tx1"/>
                </a:solidFill>
                <a:sym typeface="Wingdings" panose="05000000000000000000" pitchFamily="2" charset="2"/>
              </a:rPr>
              <a:t> function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2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Data cleanup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Create </a:t>
            </a:r>
            <a:r>
              <a:rPr lang="en-US" sz="2400" dirty="0" err="1">
                <a:solidFill>
                  <a:schemeClr val="tx1"/>
                </a:solidFill>
              </a:rPr>
              <a:t>Dataframe</a:t>
            </a:r>
            <a:endParaRPr lang="en-US" sz="24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</a:rPr>
              <a:t>Use drop function</a:t>
            </a:r>
          </a:p>
        </p:txBody>
      </p:sp>
    </p:spTree>
    <p:extLst>
      <p:ext uri="{BB962C8B-B14F-4D97-AF65-F5344CB8AC3E}">
        <p14:creationId xmlns:p14="http://schemas.microsoft.com/office/powerpoint/2010/main" val="3580096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C725-E05A-251D-1586-6FB54DBF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Stock Portfolio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3C3DC-84E3-7FA5-7B34-E2EB63E4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1866900"/>
            <a:ext cx="10353762" cy="371474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Sharpe Ratio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F98E53-1FF1-11C7-2029-5261C8864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768" y="2656964"/>
            <a:ext cx="7528464" cy="342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31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C725-E05A-251D-1586-6FB54DBF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Stock Portfolio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3C3DC-84E3-7FA5-7B34-E2EB63E4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866900"/>
            <a:ext cx="10353762" cy="3714749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Sharpe</a:t>
            </a:r>
            <a:r>
              <a:rPr lang="en-US" dirty="0">
                <a:solidFill>
                  <a:schemeClr val="tx1"/>
                </a:solidFill>
              </a:rPr>
              <a:t> Ratio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2912C6-BABE-A777-CEFA-8F3F9336C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748" y="2451728"/>
            <a:ext cx="8368504" cy="36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595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C725-E05A-251D-1586-6FB54DBF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Stock Portfolio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3C3DC-84E3-7FA5-7B34-E2EB63E4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1833133"/>
            <a:ext cx="10353762" cy="3714749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Monte Carlo – randomly pick 3 stocks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DB7C75-A20E-00BC-4508-20F561D1D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095" y="2396606"/>
            <a:ext cx="8079162" cy="379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35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C725-E05A-251D-1586-6FB54DBF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Stock Portfolio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3C3DC-84E3-7FA5-7B34-E2EB63E4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1833133"/>
            <a:ext cx="10353762" cy="3714749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Monte Carlo – randomly pick 3 stocks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1DDD4-8957-CF4F-3E15-74720D35B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666" y="2732761"/>
            <a:ext cx="5113880" cy="2917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AC3E6BA-20EF-3E00-1A04-A5FC03673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640" y="2732761"/>
            <a:ext cx="3918694" cy="29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368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C725-E05A-251D-1586-6FB54DBF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Stock Portfolio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3C3DC-84E3-7FA5-7B34-E2EB63E4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209881"/>
            <a:ext cx="10353762" cy="3714749"/>
          </a:xfrm>
        </p:spPr>
        <p:txBody>
          <a:bodyPr/>
          <a:lstStyle/>
          <a:p>
            <a:r>
              <a:rPr lang="en-US" sz="2400" dirty="0">
                <a:solidFill>
                  <a:schemeClr val="tx1"/>
                </a:solidFill>
              </a:rPr>
              <a:t>Monte Carlo – randomly pick 3 stocks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3E0FDA-DA05-F768-1524-65F5697C0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787" y="3376955"/>
            <a:ext cx="10793778" cy="138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30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F0C725-E05A-251D-1586-6FB54DBF3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Stock Portfolio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3C3DC-84E3-7FA5-7B34-E2EB63E44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2587" y="1944886"/>
            <a:ext cx="3886949" cy="400295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Geometric Brownian Motion (GBM) – describe the random movement of a variable over time – to estimate the probability of a stock price hitting a certain level at a certain time in the future.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5DEF0D2-4FF7-F24E-6ACC-86D395E82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8607" y="2004255"/>
            <a:ext cx="5112829" cy="388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881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{1CCDB3F6-20B2-4458-964F-35263203556D}tf11665031_win32</Template>
  <TotalTime>76</TotalTime>
  <Words>247</Words>
  <Application>Microsoft Office PowerPoint</Application>
  <PresentationFormat>Widescreen</PresentationFormat>
  <Paragraphs>49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 Nova</vt:lpstr>
      <vt:lpstr>Arial Nova Light</vt:lpstr>
      <vt:lpstr>Wingdings</vt:lpstr>
      <vt:lpstr>Wingdings 2</vt:lpstr>
      <vt:lpstr>SlateVTI</vt:lpstr>
      <vt:lpstr>Stock Portfolio Analyzer</vt:lpstr>
      <vt:lpstr>Project Overview</vt:lpstr>
      <vt:lpstr>Data Collection, Cleanup &amp; Exploration</vt:lpstr>
      <vt:lpstr>Stock Portfolio Analysis</vt:lpstr>
      <vt:lpstr>Stock Portfolio Analysis</vt:lpstr>
      <vt:lpstr>Stock Portfolio Analysis</vt:lpstr>
      <vt:lpstr>Stock Portfolio Analysis</vt:lpstr>
      <vt:lpstr>Stock Portfolio Analysis</vt:lpstr>
      <vt:lpstr>Stock Portfolio Analysis</vt:lpstr>
      <vt:lpstr>Stock Portfolio Analysis</vt:lpstr>
      <vt:lpstr>Stock Portfolio Analysis</vt:lpstr>
      <vt:lpstr>Stock Portfolio Analysis</vt:lpstr>
      <vt:lpstr>Build up a Stock Portfolio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Stock Portfolio Analyzer</dc:title>
  <dc:creator>zoeyli</dc:creator>
  <cp:lastModifiedBy>zoeyli</cp:lastModifiedBy>
  <cp:revision>31</cp:revision>
  <dcterms:created xsi:type="dcterms:W3CDTF">2023-05-11T03:44:53Z</dcterms:created>
  <dcterms:modified xsi:type="dcterms:W3CDTF">2023-05-11T05:01:04Z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